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3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DC7ED-EA0F-452C-B287-ACE97D514869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E173C-C48F-4F9A-9B73-E9EE37ECF7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543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E173C-C48F-4F9A-9B73-E9EE37ECF75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133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E173C-C48F-4F9A-9B73-E9EE37ECF75A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907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1A51-6FD5-4A71-9630-A23ADEEE1174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588D-418C-4DE9-940A-D70E32B14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729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1A51-6FD5-4A71-9630-A23ADEEE1174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588D-418C-4DE9-940A-D70E32B14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467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1A51-6FD5-4A71-9630-A23ADEEE1174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588D-418C-4DE9-940A-D70E32B149D6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308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1A51-6FD5-4A71-9630-A23ADEEE1174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588D-418C-4DE9-940A-D70E32B14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9920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1A51-6FD5-4A71-9630-A23ADEEE1174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588D-418C-4DE9-940A-D70E32B149D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8412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1A51-6FD5-4A71-9630-A23ADEEE1174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588D-418C-4DE9-940A-D70E32B14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4867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1A51-6FD5-4A71-9630-A23ADEEE1174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588D-418C-4DE9-940A-D70E32B14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923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1A51-6FD5-4A71-9630-A23ADEEE1174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588D-418C-4DE9-940A-D70E32B14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707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1A51-6FD5-4A71-9630-A23ADEEE1174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588D-418C-4DE9-940A-D70E32B14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523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1A51-6FD5-4A71-9630-A23ADEEE1174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588D-418C-4DE9-940A-D70E32B14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818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1A51-6FD5-4A71-9630-A23ADEEE1174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588D-418C-4DE9-940A-D70E32B14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272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1A51-6FD5-4A71-9630-A23ADEEE1174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588D-418C-4DE9-940A-D70E32B14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402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1A51-6FD5-4A71-9630-A23ADEEE1174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588D-418C-4DE9-940A-D70E32B14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66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1A51-6FD5-4A71-9630-A23ADEEE1174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588D-418C-4DE9-940A-D70E32B14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285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1A51-6FD5-4A71-9630-A23ADEEE1174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588D-418C-4DE9-940A-D70E32B14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674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1A51-6FD5-4A71-9630-A23ADEEE1174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588D-418C-4DE9-940A-D70E32B14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40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21A51-6FD5-4A71-9630-A23ADEEE1174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748588D-418C-4DE9-940A-D70E32B14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274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2388" y="330792"/>
            <a:ext cx="8843749" cy="1170462"/>
          </a:xfrm>
        </p:spPr>
        <p:txBody>
          <a:bodyPr>
            <a:normAutofit/>
          </a:bodyPr>
          <a:lstStyle/>
          <a:p>
            <a:pPr algn="l"/>
            <a:r>
              <a:rPr lang="ru-RU" sz="4800" dirty="0" smtClean="0"/>
              <a:t>Отрезок и прямая. Луч и угол.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3772" y="3384645"/>
            <a:ext cx="4928053" cy="3191833"/>
          </a:xfrm>
        </p:spPr>
        <p:txBody>
          <a:bodyPr/>
          <a:lstStyle/>
          <a:p>
            <a:pPr algn="ctr"/>
            <a:r>
              <a:rPr lang="ru-RU" dirty="0" smtClean="0"/>
              <a:t>Урок подготовила и провела:</a:t>
            </a:r>
          </a:p>
          <a:p>
            <a:pPr algn="ctr"/>
            <a:r>
              <a:rPr lang="ru-RU" dirty="0" smtClean="0"/>
              <a:t>Учитель математики</a:t>
            </a:r>
          </a:p>
          <a:p>
            <a:pPr algn="ctr"/>
            <a:r>
              <a:rPr lang="ru-RU" dirty="0" smtClean="0"/>
              <a:t> МКОУ </a:t>
            </a:r>
            <a:r>
              <a:rPr lang="ru-RU" dirty="0" err="1" smtClean="0"/>
              <a:t>Новобогородицкая</a:t>
            </a:r>
            <a:r>
              <a:rPr lang="ru-RU" dirty="0" smtClean="0"/>
              <a:t> ООО </a:t>
            </a:r>
          </a:p>
          <a:p>
            <a:pPr algn="ctr"/>
            <a:r>
              <a:rPr lang="ru-RU" dirty="0" smtClean="0"/>
              <a:t>Петропавловского района </a:t>
            </a:r>
          </a:p>
          <a:p>
            <a:pPr algn="ctr"/>
            <a:r>
              <a:rPr lang="ru-RU" dirty="0" smtClean="0"/>
              <a:t>Пархоменко Светлана Ивановна</a:t>
            </a:r>
          </a:p>
          <a:p>
            <a:pPr algn="ctr"/>
            <a:endParaRPr lang="ru-RU" dirty="0"/>
          </a:p>
          <a:p>
            <a:pPr algn="ctr"/>
            <a:r>
              <a:rPr lang="ru-RU" dirty="0" smtClean="0"/>
              <a:t>2015 г.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1826" y="2653125"/>
            <a:ext cx="4644298" cy="3191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18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70456"/>
            <a:ext cx="8596668" cy="1659944"/>
          </a:xfrm>
        </p:spPr>
        <p:txBody>
          <a:bodyPr/>
          <a:lstStyle/>
          <a:p>
            <a:r>
              <a:rPr lang="ru-RU" dirty="0" smtClean="0"/>
              <a:t>Сколько прямых можно провести через точки А и В 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55314"/>
            <a:ext cx="8596668" cy="355457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163651" y="4237150"/>
            <a:ext cx="154546" cy="1803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181859" y="2136463"/>
            <a:ext cx="141668" cy="141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1030310" y="1661376"/>
            <a:ext cx="6310648" cy="334850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89786" y="3445352"/>
            <a:ext cx="3477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А</a:t>
            </a:r>
            <a:endParaRPr lang="ru-RU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6252693" y="2158394"/>
            <a:ext cx="4636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В</a:t>
            </a:r>
            <a:endParaRPr lang="ru-RU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373488" y="5563673"/>
            <a:ext cx="90409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Через любые две точки можно провести прямую, и притом только одну.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04339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Сколько прямых можно провести через точку М 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803820" y="3554569"/>
            <a:ext cx="218941" cy="2446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1854559" y="2047741"/>
            <a:ext cx="5821249" cy="3438659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494727" y="2160589"/>
            <a:ext cx="1081825" cy="398263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712890" y="2936383"/>
            <a:ext cx="6619741" cy="154546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3902299" y="2160589"/>
            <a:ext cx="1700011" cy="388077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3" idx="1"/>
          </p:cNvCxnSpPr>
          <p:nvPr/>
        </p:nvCxnSpPr>
        <p:spPr>
          <a:xfrm flipV="1">
            <a:off x="677334" y="3296992"/>
            <a:ext cx="8596668" cy="8039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025800" y="2507225"/>
            <a:ext cx="643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а</a:t>
            </a:r>
            <a:endParaRPr lang="ru-RU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837126" y="3628686"/>
            <a:ext cx="373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B050"/>
                </a:solidFill>
              </a:rPr>
              <a:t>в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46527" y="5412112"/>
            <a:ext cx="257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FF00"/>
                </a:solidFill>
              </a:rPr>
              <a:t>с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82375" y="5967074"/>
            <a:ext cx="5666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35113" y="5915558"/>
            <a:ext cx="334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</a:rPr>
              <a:t>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10105" y="2785128"/>
            <a:ext cx="7263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92D050"/>
                </a:solidFill>
              </a:rPr>
              <a:t>М</a:t>
            </a:r>
            <a:endParaRPr lang="ru-RU" sz="4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933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96214"/>
            <a:ext cx="8596668" cy="682580"/>
          </a:xfrm>
        </p:spPr>
        <p:txBody>
          <a:bodyPr/>
          <a:lstStyle/>
          <a:p>
            <a:r>
              <a:rPr lang="ru-RU" dirty="0" smtClean="0"/>
              <a:t>Взаимное расположение прямых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78795"/>
            <a:ext cx="8596668" cy="370911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28033" y="5112913"/>
            <a:ext cx="100197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Прямые, имеющие одну общую точку, называются пересекающимися.</a:t>
            </a:r>
            <a:endParaRPr lang="ru-RU" sz="32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811369" y="978794"/>
            <a:ext cx="7199290" cy="37091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635617" y="978794"/>
            <a:ext cx="7160653" cy="37091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4778062" y="2614411"/>
            <a:ext cx="51515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8796270" y="3966691"/>
            <a:ext cx="992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m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27279" y="3674303"/>
            <a:ext cx="360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92D050"/>
                </a:solidFill>
              </a:rPr>
              <a:t>n</a:t>
            </a:r>
            <a:endParaRPr lang="ru-RU" sz="3200" dirty="0">
              <a:solidFill>
                <a:srgbClr val="92D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68968" y="1531019"/>
            <a:ext cx="3348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C00000"/>
                </a:solidFill>
              </a:rPr>
              <a:t>O</a:t>
            </a:r>
            <a:endParaRPr lang="ru-RU" sz="54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915178" y="4089965"/>
                <a:ext cx="1880316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dirty="0" smtClean="0"/>
                  <a:t>n </a:t>
                </a:r>
                <a14:m>
                  <m:oMath xmlns:m="http://schemas.openxmlformats.org/officeDocument/2006/math">
                    <m:r>
                      <a:rPr lang="ru-RU" sz="4400" i="1" smtClean="0">
                        <a:latin typeface="Cambria Math" panose="02040503050406030204" pitchFamily="18" charset="0"/>
                      </a:rPr>
                      <m:t>⋂</m:t>
                    </m:r>
                  </m:oMath>
                </a14:m>
                <a:r>
                  <a:rPr lang="en-US" sz="4400" dirty="0" smtClean="0"/>
                  <a:t> m</a:t>
                </a:r>
                <a:endParaRPr lang="ru-RU" sz="4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5178" y="4089965"/>
                <a:ext cx="1880316" cy="769441"/>
              </a:xfrm>
              <a:prstGeom prst="rect">
                <a:avLst/>
              </a:prstGeom>
              <a:blipFill rotWithShape="0">
                <a:blip r:embed="rId2"/>
                <a:stretch>
                  <a:fillRect l="-12945" t="-16667" r="-4531" b="-373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296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34852"/>
            <a:ext cx="8596668" cy="1094704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отрезок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46222"/>
            <a:ext cx="8596668" cy="256124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                         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</a:t>
            </a:r>
            <a:r>
              <a:rPr lang="ru-RU" sz="2800" dirty="0" smtClean="0">
                <a:solidFill>
                  <a:srgbClr val="00B0F0"/>
                </a:solidFill>
              </a:rPr>
              <a:t>концы отрезка</a:t>
            </a:r>
            <a:r>
              <a:rPr lang="en-US" sz="2800" dirty="0" smtClean="0">
                <a:solidFill>
                  <a:srgbClr val="00B0F0"/>
                </a:solidFill>
              </a:rPr>
              <a:t>     </a:t>
            </a:r>
            <a:endParaRPr lang="ru-RU" sz="2800" dirty="0">
              <a:solidFill>
                <a:srgbClr val="00B0F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176530" y="2086377"/>
            <a:ext cx="154546" cy="1545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289442" y="3322749"/>
            <a:ext cx="141668" cy="141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stCxn id="4" idx="5"/>
            <a:endCxn id="5" idx="6"/>
          </p:cNvCxnSpPr>
          <p:nvPr/>
        </p:nvCxnSpPr>
        <p:spPr>
          <a:xfrm>
            <a:off x="2308443" y="2218291"/>
            <a:ext cx="5122667" cy="117529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59529" y="1701656"/>
            <a:ext cx="3219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00B0F0"/>
                </a:solidFill>
              </a:rPr>
              <a:t>K</a:t>
            </a:r>
            <a:endParaRPr lang="ru-RU" sz="4400" dirty="0">
              <a:solidFill>
                <a:srgbClr val="00B0F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89158" y="2938028"/>
            <a:ext cx="3477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00B0F0"/>
                </a:solidFill>
              </a:rPr>
              <a:t>L</a:t>
            </a:r>
            <a:endParaRPr lang="ru-RU" sz="4400" dirty="0">
              <a:solidFill>
                <a:srgbClr val="00B0F0"/>
              </a:solidFill>
            </a:endParaRPr>
          </a:p>
        </p:txBody>
      </p:sp>
      <p:cxnSp>
        <p:nvCxnSpPr>
          <p:cNvPr id="11" name="Прямая со стрелкой 10"/>
          <p:cNvCxnSpPr>
            <a:stCxn id="4" idx="6"/>
          </p:cNvCxnSpPr>
          <p:nvPr/>
        </p:nvCxnSpPr>
        <p:spPr>
          <a:xfrm flipV="1">
            <a:off x="2331076" y="1841679"/>
            <a:ext cx="1661375" cy="3219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5" idx="1"/>
          </p:cNvCxnSpPr>
          <p:nvPr/>
        </p:nvCxnSpPr>
        <p:spPr>
          <a:xfrm flipH="1" flipV="1">
            <a:off x="6632620" y="2086376"/>
            <a:ext cx="677569" cy="1257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562897" y="3705264"/>
            <a:ext cx="52932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00B0F0"/>
                </a:solidFill>
              </a:rPr>
              <a:t>KL</a:t>
            </a:r>
            <a:r>
              <a:rPr lang="en-US" sz="2800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>
                <a:solidFill>
                  <a:srgbClr val="00B0F0"/>
                </a:solidFill>
              </a:rPr>
              <a:t>– </a:t>
            </a:r>
            <a:r>
              <a:rPr lang="ru-RU" sz="2800" dirty="0" smtClean="0">
                <a:solidFill>
                  <a:srgbClr val="92D050"/>
                </a:solidFill>
              </a:rPr>
              <a:t>обозначение отрезка</a:t>
            </a:r>
            <a:endParaRPr lang="ru-RU" sz="2800" dirty="0">
              <a:solidFill>
                <a:srgbClr val="92D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84101" y="5112913"/>
            <a:ext cx="66841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Часть прямой, заключенная между двумя её точками, называется отрезком.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8950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06062"/>
            <a:ext cx="8596668" cy="785611"/>
          </a:xfrm>
        </p:spPr>
        <p:txBody>
          <a:bodyPr/>
          <a:lstStyle/>
          <a:p>
            <a:pPr algn="ctr"/>
            <a:r>
              <a:rPr lang="ru-RU" dirty="0" smtClean="0"/>
              <a:t>Луч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84857"/>
            <a:ext cx="8596668" cy="318108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                                                                                </a:t>
            </a:r>
            <a:r>
              <a:rPr lang="ru-RU" sz="2800" dirty="0" smtClean="0"/>
              <a:t>луч а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</a:t>
            </a:r>
            <a:r>
              <a:rPr lang="ru-RU" sz="2800" dirty="0" smtClean="0"/>
              <a:t>начало луча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094704" y="4932609"/>
            <a:ext cx="82939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Часть прямой, расположенной по одну сторону от какой-либо точки этой прямой называется лучом.</a:t>
            </a:r>
            <a:endParaRPr lang="ru-RU" sz="2800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2086377" y="1751527"/>
            <a:ext cx="4700789" cy="16227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2099256" y="3322749"/>
            <a:ext cx="77274" cy="9015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137893" y="3412901"/>
            <a:ext cx="1287887" cy="114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375042" y="1184857"/>
            <a:ext cx="643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а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1777284" y="2616057"/>
            <a:ext cx="6181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О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13786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953037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Угол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2580" y="837127"/>
            <a:ext cx="8591422" cy="4984123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Это геометрическая фигура, состоящая из двух лучей, выходящих из одной точки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/>
              <a:t> </a:t>
            </a:r>
            <a:r>
              <a:rPr lang="ru-RU" dirty="0" smtClean="0"/>
              <a:t>  </a:t>
            </a:r>
          </a:p>
          <a:p>
            <a:pPr marL="0" indent="0" algn="ctr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</a:t>
            </a:r>
            <a:r>
              <a:rPr lang="ru-RU" sz="2800" dirty="0" smtClean="0"/>
              <a:t>вершина</a:t>
            </a:r>
          </a:p>
        </p:txBody>
      </p:sp>
      <p:sp>
        <p:nvSpPr>
          <p:cNvPr id="4" name="Овал 3"/>
          <p:cNvSpPr/>
          <p:nvPr/>
        </p:nvSpPr>
        <p:spPr>
          <a:xfrm>
            <a:off x="2678806" y="3760631"/>
            <a:ext cx="167425" cy="1931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6"/>
          </p:cNvCxnSpPr>
          <p:nvPr/>
        </p:nvCxnSpPr>
        <p:spPr>
          <a:xfrm flipV="1">
            <a:off x="2846231" y="1906073"/>
            <a:ext cx="2768958" cy="1951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stCxn id="4" idx="1"/>
          </p:cNvCxnSpPr>
          <p:nvPr/>
        </p:nvCxnSpPr>
        <p:spPr>
          <a:xfrm>
            <a:off x="2703325" y="3788922"/>
            <a:ext cx="4805058" cy="1684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693730" y="1772058"/>
            <a:ext cx="4121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А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7532902" y="5339506"/>
            <a:ext cx="669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2291820" y="3262180"/>
            <a:ext cx="399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</a:t>
            </a:r>
            <a:endParaRPr lang="ru-RU" sz="3200" dirty="0"/>
          </a:p>
        </p:txBody>
      </p:sp>
      <p:cxnSp>
        <p:nvCxnSpPr>
          <p:cNvPr id="13" name="Прямая со стрелкой 12"/>
          <p:cNvCxnSpPr>
            <a:stCxn id="4" idx="3"/>
          </p:cNvCxnSpPr>
          <p:nvPr/>
        </p:nvCxnSpPr>
        <p:spPr>
          <a:xfrm flipH="1">
            <a:off x="1841679" y="3925523"/>
            <a:ext cx="861646" cy="7056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841679" y="6122212"/>
            <a:ext cx="46921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</a:t>
            </a:r>
            <a:r>
              <a:rPr lang="ru-RU" sz="3200" dirty="0" smtClean="0"/>
              <a:t>АВС или</a:t>
            </a:r>
            <a:endParaRPr lang="ru-RU" sz="3200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H="1">
            <a:off x="1990932" y="6271402"/>
            <a:ext cx="254047" cy="31231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1983346" y="6582105"/>
            <a:ext cx="508096" cy="1287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105385" y="6166366"/>
            <a:ext cx="7931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А</a:t>
            </a:r>
            <a:endParaRPr lang="ru-RU" sz="3200" dirty="0"/>
          </a:p>
        </p:txBody>
      </p:sp>
      <p:sp>
        <p:nvSpPr>
          <p:cNvPr id="28" name="TextBox 27"/>
          <p:cNvSpPr txBox="1"/>
          <p:nvPr/>
        </p:nvSpPr>
        <p:spPr>
          <a:xfrm rot="1131662">
            <a:off x="4308186" y="4073596"/>
            <a:ext cx="193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сторона</a:t>
            </a:r>
            <a:endParaRPr lang="ru-RU" sz="2800" dirty="0"/>
          </a:p>
        </p:txBody>
      </p:sp>
      <p:sp>
        <p:nvSpPr>
          <p:cNvPr id="30" name="TextBox 29"/>
          <p:cNvSpPr txBox="1"/>
          <p:nvPr/>
        </p:nvSpPr>
        <p:spPr>
          <a:xfrm rot="19548483">
            <a:off x="2967960" y="2403052"/>
            <a:ext cx="16297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сторона</a:t>
            </a:r>
            <a:endParaRPr lang="ru-RU" sz="2800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4455622" y="6166366"/>
            <a:ext cx="386834" cy="4157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455622" y="6594984"/>
            <a:ext cx="6502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11455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/>
              <a:t>Домашнее задание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7942" y="1442435"/>
            <a:ext cx="8596668" cy="45989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 smtClean="0"/>
              <a:t>    П.1,2,3,4</a:t>
            </a:r>
          </a:p>
          <a:p>
            <a:pPr marL="0" indent="0" algn="ctr">
              <a:buNone/>
            </a:pPr>
            <a:r>
              <a:rPr lang="ru-RU" sz="4400" dirty="0" smtClean="0"/>
              <a:t>Проект «Геометрия в моём              доме»</a:t>
            </a:r>
            <a:endParaRPr lang="ru-RU" sz="4400" dirty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3449521" y="4404575"/>
            <a:ext cx="3052293" cy="2112135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757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88455"/>
            <a:ext cx="10515600" cy="4888508"/>
          </a:xfrm>
        </p:spPr>
        <p:txBody>
          <a:bodyPr>
            <a:no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Целеполагание.</a:t>
            </a:r>
          </a:p>
          <a:p>
            <a:pPr marL="571500" indent="-571500">
              <a:buFont typeface="+mj-lt"/>
              <a:buAutoNum type="romanU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темы: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1) исторические сведения – работа в 3 группах: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отвечает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вопрос – что изучает геометрия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группа ищет ответ на вопрос – что означает слово «геометрия»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группа – когда и как зародилась наука «геометрия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2) разделы геометрии;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3) геометрические фигуры (работа в парах).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изученного материала.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Домашнее задание.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Подведение итогов. Рефлексия.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15904" y="365125"/>
            <a:ext cx="635985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План урока</a:t>
            </a:r>
            <a:endParaRPr lang="ru-RU" sz="5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990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86602"/>
            <a:ext cx="8596668" cy="1643797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Работа в группах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2955" y="1433016"/>
            <a:ext cx="9648967" cy="45674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группа   отвечает на вопрос – что изучает геометрия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группа ищет ответ на вопрос – что означает слово «геометрия»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группа – когда и как зародилась наука «геометрия»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8589" y="3732414"/>
            <a:ext cx="3125586" cy="3125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358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6603" y="609600"/>
            <a:ext cx="8987399" cy="1587690"/>
          </a:xfrm>
        </p:spPr>
        <p:txBody>
          <a:bodyPr>
            <a:normAutofit fontScale="90000"/>
          </a:bodyPr>
          <a:lstStyle/>
          <a:p>
            <a:r>
              <a:rPr lang="ru-RU" altLang="ru-RU" dirty="0"/>
              <a:t>Великий ученый </a:t>
            </a:r>
            <a:r>
              <a:rPr lang="ru-RU" altLang="ru-RU" b="1" dirty="0">
                <a:solidFill>
                  <a:srgbClr val="00B0F0"/>
                </a:solidFill>
              </a:rPr>
              <a:t>Фалес</a:t>
            </a:r>
            <a:r>
              <a:rPr lang="ru-RU" altLang="ru-RU" dirty="0">
                <a:solidFill>
                  <a:srgbClr val="00B0F0"/>
                </a:solidFill>
              </a:rPr>
              <a:t> </a:t>
            </a:r>
            <a:r>
              <a:rPr lang="ru-RU" altLang="ru-RU" b="1" dirty="0">
                <a:solidFill>
                  <a:srgbClr val="00B0F0"/>
                </a:solidFill>
              </a:rPr>
              <a:t>Милетский </a:t>
            </a:r>
            <a:r>
              <a:rPr lang="ru-RU" altLang="ru-RU" dirty="0">
                <a:solidFill>
                  <a:srgbClr val="00B0F0"/>
                </a:solidFill>
              </a:rPr>
              <a:t>   </a:t>
            </a:r>
            <a:r>
              <a:rPr lang="ru-RU" altLang="ru-RU" dirty="0"/>
              <a:t>основал </a:t>
            </a:r>
            <a:r>
              <a:rPr lang="ru-RU" altLang="ru-RU" dirty="0" smtClean="0"/>
              <a:t>одну из прекраснейших наук –</a:t>
            </a:r>
            <a:r>
              <a:rPr lang="ru-RU" altLang="ru-RU" b="1" i="1" dirty="0" smtClean="0">
                <a:solidFill>
                  <a:srgbClr val="00B050"/>
                </a:solidFill>
              </a:rPr>
              <a:t>ГЕОМЕТРИЮ</a:t>
            </a:r>
            <a:r>
              <a:rPr lang="ru-RU" altLang="ru-RU" b="1" i="1" dirty="0" smtClean="0">
                <a:solidFill>
                  <a:srgbClr val="003300"/>
                </a:solidFill>
              </a:rPr>
              <a:t/>
            </a:r>
            <a:br>
              <a:rPr lang="ru-RU" altLang="ru-RU" b="1" i="1" dirty="0" smtClean="0">
                <a:solidFill>
                  <a:srgbClr val="003300"/>
                </a:solidFill>
              </a:rPr>
            </a:br>
            <a:r>
              <a:rPr lang="ru-RU" altLang="ru-RU" b="1" i="1" dirty="0">
                <a:solidFill>
                  <a:srgbClr val="003300"/>
                </a:solidFill>
              </a:rPr>
              <a:t/>
            </a:r>
            <a:br>
              <a:rPr lang="ru-RU" altLang="ru-RU" b="1" i="1" dirty="0">
                <a:solidFill>
                  <a:srgbClr val="003300"/>
                </a:solidFill>
              </a:rPr>
            </a:br>
            <a:r>
              <a:rPr lang="ru-RU" altLang="ru-RU" b="1" i="1" dirty="0" smtClean="0">
                <a:solidFill>
                  <a:srgbClr val="003300"/>
                </a:solidFill>
              </a:rPr>
              <a:t/>
            </a:r>
            <a:br>
              <a:rPr lang="ru-RU" altLang="ru-RU" b="1" i="1" dirty="0" smtClean="0">
                <a:solidFill>
                  <a:srgbClr val="003300"/>
                </a:solidFill>
              </a:rPr>
            </a:br>
            <a:r>
              <a:rPr lang="ru-RU" altLang="ru-RU" b="1" i="1" dirty="0" smtClean="0">
                <a:solidFill>
                  <a:srgbClr val="00B050"/>
                </a:solidFill>
              </a:rPr>
              <a:t>Геометрия</a:t>
            </a:r>
            <a:r>
              <a:rPr lang="ru-RU" altLang="ru-RU" b="1" i="1" dirty="0" smtClean="0">
                <a:solidFill>
                  <a:srgbClr val="003300"/>
                </a:solidFill>
              </a:rPr>
              <a:t> </a:t>
            </a:r>
            <a:r>
              <a:rPr lang="ru-RU" altLang="ru-RU" b="1" i="1" dirty="0" smtClean="0">
                <a:solidFill>
                  <a:srgbClr val="92D050"/>
                </a:solidFill>
              </a:rPr>
              <a:t>–</a:t>
            </a:r>
            <a:r>
              <a:rPr lang="ru-RU" altLang="ru-RU" b="1" i="1" dirty="0" smtClean="0">
                <a:solidFill>
                  <a:srgbClr val="003300"/>
                </a:solidFill>
              </a:rPr>
              <a:t> </a:t>
            </a:r>
            <a:r>
              <a:rPr lang="ru-RU" altLang="ru-RU" b="1" i="1" dirty="0" smtClean="0">
                <a:solidFill>
                  <a:srgbClr val="92D050"/>
                </a:solidFill>
              </a:rPr>
              <a:t>это наука, занимающая изучением геометрических фигур.</a:t>
            </a:r>
            <a:br>
              <a:rPr lang="ru-RU" altLang="ru-RU" b="1" i="1" dirty="0" smtClean="0">
                <a:solidFill>
                  <a:srgbClr val="92D050"/>
                </a:solidFill>
              </a:rPr>
            </a:br>
            <a:r>
              <a:rPr lang="ru-RU" altLang="ru-RU" b="1" i="1" dirty="0">
                <a:solidFill>
                  <a:srgbClr val="003300"/>
                </a:solidFill>
              </a:rPr>
              <a:t/>
            </a:r>
            <a:br>
              <a:rPr lang="ru-RU" altLang="ru-RU" b="1" i="1" dirty="0">
                <a:solidFill>
                  <a:srgbClr val="003300"/>
                </a:solidFill>
              </a:rPr>
            </a:br>
            <a:r>
              <a:rPr lang="ru-RU" altLang="ru-RU" b="1" i="1" dirty="0" smtClean="0">
                <a:solidFill>
                  <a:srgbClr val="00B0F0"/>
                </a:solidFill>
              </a:rPr>
              <a:t>Фалес Милетский </a:t>
            </a:r>
            <a:r>
              <a:rPr lang="ru-RU" altLang="ru-RU" b="1" i="1" dirty="0" smtClean="0">
                <a:solidFill>
                  <a:srgbClr val="92D050"/>
                </a:solidFill>
              </a:rPr>
              <a:t>имел титул одного из семи мудрецов Греции. Он был первым философом, первым математиком, первым астрономом и вообще первым по всем наукам в Греции.</a:t>
            </a:r>
            <a:r>
              <a:rPr lang="ru-RU" altLang="ru-RU" b="1" i="1" dirty="0">
                <a:solidFill>
                  <a:srgbClr val="92D050"/>
                </a:solidFill>
              </a:rPr>
              <a:t/>
            </a:r>
            <a:br>
              <a:rPr lang="ru-RU" altLang="ru-RU" b="1" i="1" dirty="0">
                <a:solidFill>
                  <a:srgbClr val="92D050"/>
                </a:solidFill>
              </a:rPr>
            </a:br>
            <a:endParaRPr lang="ru-RU" dirty="0">
              <a:solidFill>
                <a:srgbClr val="92D05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74002" y="1930400"/>
            <a:ext cx="2414225" cy="2938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8000" dirty="0" smtClean="0"/>
              <a:t>Геометрия</a:t>
            </a:r>
            <a:endParaRPr lang="ru-RU" sz="8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0251" y="2160589"/>
            <a:ext cx="8973751" cy="3298515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sz="5400" dirty="0" smtClean="0"/>
              <a:t>      земля            </a:t>
            </a:r>
            <a:r>
              <a:rPr lang="ru-RU" sz="5400" dirty="0"/>
              <a:t>и</a:t>
            </a:r>
            <a:r>
              <a:rPr lang="ru-RU" sz="5400" dirty="0" smtClean="0"/>
              <a:t>змеряю</a:t>
            </a:r>
            <a:endParaRPr lang="ru-RU" sz="5400" dirty="0"/>
          </a:p>
        </p:txBody>
      </p:sp>
      <p:sp>
        <p:nvSpPr>
          <p:cNvPr id="7" name="Овальная выноска 6"/>
          <p:cNvSpPr/>
          <p:nvPr/>
        </p:nvSpPr>
        <p:spPr>
          <a:xfrm>
            <a:off x="2207702" y="870424"/>
            <a:ext cx="1978924" cy="899994"/>
          </a:xfrm>
          <a:prstGeom prst="wedgeEllipseCallout">
            <a:avLst>
              <a:gd name="adj1" fmla="val -15787"/>
              <a:gd name="adj2" fmla="val 182816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ьная выноска 7"/>
          <p:cNvSpPr/>
          <p:nvPr/>
        </p:nvSpPr>
        <p:spPr>
          <a:xfrm flipH="1">
            <a:off x="4186626" y="874215"/>
            <a:ext cx="3357347" cy="1052394"/>
          </a:xfrm>
          <a:prstGeom prst="wedgeEllipseCallout">
            <a:avLst>
              <a:gd name="adj1" fmla="val -31453"/>
              <a:gd name="adj2" fmla="val 142709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Левая фигурная скобка 8"/>
          <p:cNvSpPr/>
          <p:nvPr/>
        </p:nvSpPr>
        <p:spPr>
          <a:xfrm rot="16200000">
            <a:off x="4549915" y="1765768"/>
            <a:ext cx="1050880" cy="5162091"/>
          </a:xfrm>
          <a:prstGeom prst="leftBrace">
            <a:avLst>
              <a:gd name="adj1" fmla="val 8333"/>
              <a:gd name="adj2" fmla="val 48322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494309" y="5135295"/>
            <a:ext cx="51620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 smtClean="0"/>
              <a:t>землемерие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3346302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/>
              <a:t>геометрия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8364" y="2160589"/>
            <a:ext cx="10399594" cy="3880773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/>
              <a:t>п</a:t>
            </a:r>
            <a:r>
              <a:rPr lang="ru-RU" sz="2400" dirty="0" smtClean="0"/>
              <a:t>ланиметрия </a:t>
            </a:r>
            <a:r>
              <a:rPr lang="en-US" altLang="ru-RU" sz="2400" b="1" dirty="0" err="1">
                <a:solidFill>
                  <a:srgbClr val="92D050"/>
                </a:solidFill>
              </a:rPr>
              <a:t>Planum</a:t>
            </a:r>
            <a:r>
              <a:rPr lang="en-US" altLang="ru-RU" sz="2400" b="1" dirty="0">
                <a:solidFill>
                  <a:srgbClr val="92D050"/>
                </a:solidFill>
              </a:rPr>
              <a:t> </a:t>
            </a:r>
            <a:r>
              <a:rPr lang="ru-RU" altLang="ru-RU" sz="2400" b="1" dirty="0">
                <a:solidFill>
                  <a:srgbClr val="92D050"/>
                </a:solidFill>
              </a:rPr>
              <a:t> (лат</a:t>
            </a:r>
            <a:r>
              <a:rPr lang="ru-RU" altLang="ru-RU" sz="2400" b="1" dirty="0" smtClean="0">
                <a:solidFill>
                  <a:srgbClr val="92D050"/>
                </a:solidFill>
              </a:rPr>
              <a:t>) –           стереометрия  </a:t>
            </a:r>
            <a:r>
              <a:rPr lang="en-US" altLang="ru-RU" sz="2400" b="1" dirty="0" err="1" smtClean="0">
                <a:solidFill>
                  <a:srgbClr val="0033CC"/>
                </a:solidFill>
              </a:rPr>
              <a:t>Sterio</a:t>
            </a:r>
            <a:r>
              <a:rPr lang="ru-RU" altLang="ru-RU" sz="2400" b="1" dirty="0" smtClean="0">
                <a:solidFill>
                  <a:srgbClr val="0033CC"/>
                </a:solidFill>
              </a:rPr>
              <a:t> (</a:t>
            </a:r>
            <a:r>
              <a:rPr lang="ru-RU" altLang="ru-RU" sz="2400" b="1" dirty="0">
                <a:solidFill>
                  <a:srgbClr val="0033CC"/>
                </a:solidFill>
              </a:rPr>
              <a:t>лат) </a:t>
            </a:r>
          </a:p>
          <a:p>
            <a:pPr marL="0" indent="0">
              <a:buNone/>
            </a:pPr>
            <a:r>
              <a:rPr lang="ru-RU" altLang="ru-RU" sz="2400" b="1" dirty="0" smtClean="0">
                <a:solidFill>
                  <a:srgbClr val="92D050"/>
                </a:solidFill>
              </a:rPr>
              <a:t>равнина, местность                        телесный, пространственный</a:t>
            </a:r>
            <a:endParaRPr lang="ru-RU" altLang="ru-RU" sz="2400" b="1" dirty="0">
              <a:solidFill>
                <a:srgbClr val="92D050"/>
              </a:solidFill>
            </a:endParaRPr>
          </a:p>
          <a:p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3152633" y="1255594"/>
            <a:ext cx="1132764" cy="67480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609230" y="1255594"/>
            <a:ext cx="996286" cy="67480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7373" y="3361890"/>
            <a:ext cx="1426588" cy="123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252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Основные понятия планиметрии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smtClean="0"/>
              <a:t>Точка и прямая</a:t>
            </a:r>
            <a:endParaRPr lang="ru-RU" sz="6000" dirty="0"/>
          </a:p>
        </p:txBody>
      </p:sp>
      <p:sp>
        <p:nvSpPr>
          <p:cNvPr id="4" name="Овал 3"/>
          <p:cNvSpPr/>
          <p:nvPr/>
        </p:nvSpPr>
        <p:spPr>
          <a:xfrm>
            <a:off x="1965278" y="4353636"/>
            <a:ext cx="341194" cy="3002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842450" y="3153307"/>
            <a:ext cx="4640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/>
              <a:t>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158854" y="3616657"/>
            <a:ext cx="2838734" cy="242470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874758" y="5281685"/>
            <a:ext cx="3275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k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244482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1194" y="286604"/>
            <a:ext cx="9239534" cy="709684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Взаимное расположение точек и прямых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96289"/>
            <a:ext cx="8596668" cy="2447833"/>
          </a:xfrm>
        </p:spPr>
        <p:txBody>
          <a:bodyPr/>
          <a:lstStyle/>
          <a:p>
            <a:pPr marL="0" indent="0">
              <a:buNone/>
            </a:pPr>
            <a:endParaRPr lang="ru-RU" dirty="0">
              <a:solidFill>
                <a:srgbClr val="0070C0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787857" y="1842448"/>
            <a:ext cx="5813946" cy="15831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547212" y="2797791"/>
            <a:ext cx="390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m</a:t>
            </a:r>
            <a:endParaRPr lang="ru-RU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5762941" y="1365620"/>
            <a:ext cx="341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В</a:t>
            </a:r>
            <a:endParaRPr lang="ru-RU" sz="4800" dirty="0"/>
          </a:p>
        </p:txBody>
      </p:sp>
      <p:sp>
        <p:nvSpPr>
          <p:cNvPr id="13" name="TextBox 12"/>
          <p:cNvSpPr txBox="1"/>
          <p:nvPr/>
        </p:nvSpPr>
        <p:spPr>
          <a:xfrm>
            <a:off x="2661314" y="1288450"/>
            <a:ext cx="2729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A</a:t>
            </a:r>
            <a:endParaRPr lang="ru-RU" sz="4800" dirty="0"/>
          </a:p>
        </p:txBody>
      </p:sp>
      <p:sp>
        <p:nvSpPr>
          <p:cNvPr id="14" name="Овал 13"/>
          <p:cNvSpPr/>
          <p:nvPr/>
        </p:nvSpPr>
        <p:spPr>
          <a:xfrm>
            <a:off x="2743200" y="2027114"/>
            <a:ext cx="191069" cy="1846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5916304" y="2211780"/>
            <a:ext cx="170597" cy="1074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702" y="3736283"/>
            <a:ext cx="2701135" cy="145125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2702" y="5485500"/>
            <a:ext cx="2555315" cy="137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21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77422"/>
            <a:ext cx="8596668" cy="928048"/>
          </a:xfrm>
        </p:spPr>
        <p:txBody>
          <a:bodyPr/>
          <a:lstStyle/>
          <a:p>
            <a:pPr algn="ctr"/>
            <a:r>
              <a:rPr lang="ru-RU" dirty="0" smtClean="0"/>
              <a:t>Проверь себя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96789"/>
            <a:ext cx="8596668" cy="4444574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381535" y="2349427"/>
            <a:ext cx="5322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S</a:t>
            </a:r>
            <a:endParaRPr lang="ru-RU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1931158" y="4389414"/>
            <a:ext cx="5049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B</a:t>
            </a:r>
            <a:endParaRPr lang="ru-RU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4305868" y="2895052"/>
            <a:ext cx="3957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F</a:t>
            </a:r>
            <a:endParaRPr lang="ru-RU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6496334" y="4004693"/>
            <a:ext cx="2320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M</a:t>
            </a:r>
            <a:endParaRPr lang="ru-RU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6107373" y="1744330"/>
            <a:ext cx="3957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O</a:t>
            </a:r>
            <a:endParaRPr lang="ru-RU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7724633" y="1058742"/>
            <a:ext cx="2183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</a:t>
            </a:r>
            <a:endParaRPr lang="ru-RU" sz="3200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H="1">
            <a:off x="1719618" y="2129051"/>
            <a:ext cx="5363570" cy="3425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2552131" y="3220872"/>
            <a:ext cx="95535" cy="1091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6625988" y="4804012"/>
            <a:ext cx="109182" cy="1091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6250675" y="2534731"/>
            <a:ext cx="109182" cy="953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4401403" y="3741785"/>
            <a:ext cx="102358" cy="10006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2183642" y="5158855"/>
            <a:ext cx="109182" cy="1091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H="1">
            <a:off x="7055894" y="1105470"/>
            <a:ext cx="1555843" cy="10372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355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300</TotalTime>
  <Words>349</Words>
  <Application>Microsoft Office PowerPoint</Application>
  <PresentationFormat>Широкоэкранный</PresentationFormat>
  <Paragraphs>104</Paragraphs>
  <Slides>16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Отрезок и прямая. Луч и угол.</vt:lpstr>
      <vt:lpstr>Презентация PowerPoint</vt:lpstr>
      <vt:lpstr>Работа в группах</vt:lpstr>
      <vt:lpstr>Великий ученый Фалес Милетский    основал одну из прекраснейших наук –ГЕОМЕТРИЮ   Геометрия – это наука, занимающая изучением геометрических фигур.  Фалес Милетский имел титул одного из семи мудрецов Греции. Он был первым философом, первым математиком, первым астрономом и вообще первым по всем наукам в Греции. </vt:lpstr>
      <vt:lpstr>Геометрия</vt:lpstr>
      <vt:lpstr>геометрия</vt:lpstr>
      <vt:lpstr>Основные понятия планиметрии</vt:lpstr>
      <vt:lpstr>Взаимное расположение точек и прямых </vt:lpstr>
      <vt:lpstr>Проверь себя</vt:lpstr>
      <vt:lpstr>Сколько прямых можно провести через точки А и В ?</vt:lpstr>
      <vt:lpstr>Сколько прямых можно провести через точку М ?</vt:lpstr>
      <vt:lpstr>Взаимное расположение прямых</vt:lpstr>
      <vt:lpstr>отрезок</vt:lpstr>
      <vt:lpstr>Луч</vt:lpstr>
      <vt:lpstr>Угол</vt:lpstr>
      <vt:lpstr>Домашнее задание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Отрезок и прямая. Луч и угол.</dc:title>
  <dc:creator>Мария</dc:creator>
  <cp:lastModifiedBy>Мария</cp:lastModifiedBy>
  <cp:revision>25</cp:revision>
  <dcterms:created xsi:type="dcterms:W3CDTF">2015-10-14T13:47:40Z</dcterms:created>
  <dcterms:modified xsi:type="dcterms:W3CDTF">2015-10-19T10:53:44Z</dcterms:modified>
</cp:coreProperties>
</file>